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99" r:id="rId3"/>
    <p:sldId id="378" r:id="rId4"/>
    <p:sldId id="379" r:id="rId5"/>
    <p:sldId id="380" r:id="rId6"/>
    <p:sldId id="381" r:id="rId7"/>
    <p:sldId id="406" r:id="rId8"/>
    <p:sldId id="407" r:id="rId9"/>
    <p:sldId id="288" r:id="rId10"/>
    <p:sldId id="35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Гимназия №11</c:v>
                </c:pt>
                <c:pt idx="1">
                  <c:v>СОШ №4</c:v>
                </c:pt>
                <c:pt idx="2">
                  <c:v>СОШ №5</c:v>
                </c:pt>
                <c:pt idx="3">
                  <c:v>СОШ №7</c:v>
                </c:pt>
                <c:pt idx="4">
                  <c:v>Лицей №12</c:v>
                </c:pt>
                <c:pt idx="5">
                  <c:v>СОШ №10</c:v>
                </c:pt>
                <c:pt idx="6">
                  <c:v>СОШ №8</c:v>
                </c:pt>
                <c:pt idx="7">
                  <c:v>СОШ №6</c:v>
                </c:pt>
                <c:pt idx="8">
                  <c:v>СОШ №2</c:v>
                </c:pt>
                <c:pt idx="9">
                  <c:v>СОШ №3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0.97</c:v>
                </c:pt>
                <c:pt idx="4">
                  <c:v>0.94000000000000006</c:v>
                </c:pt>
                <c:pt idx="5">
                  <c:v>0.94000000000000006</c:v>
                </c:pt>
                <c:pt idx="6">
                  <c:v>0.94000000000000006</c:v>
                </c:pt>
                <c:pt idx="7">
                  <c:v>0.93</c:v>
                </c:pt>
                <c:pt idx="8">
                  <c:v>0.89000000000000012</c:v>
                </c:pt>
                <c:pt idx="9">
                  <c:v>0.88000000000000012</c:v>
                </c:pt>
                <c:pt idx="10">
                  <c:v>0.77</c:v>
                </c:pt>
                <c:pt idx="11">
                  <c:v>0.39000000000000007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dLbls/>
        <c:axId val="60193024"/>
        <c:axId val="71413760"/>
      </c:barChart>
      <c:catAx>
        <c:axId val="60193024"/>
        <c:scaling>
          <c:orientation val="minMax"/>
        </c:scaling>
        <c:axPos val="b"/>
        <c:numFmt formatCode="General" sourceLinked="0"/>
        <c:tickLblPos val="nextTo"/>
        <c:crossAx val="71413760"/>
        <c:crosses val="autoZero"/>
        <c:auto val="1"/>
        <c:lblAlgn val="ctr"/>
        <c:lblOffset val="100"/>
      </c:catAx>
      <c:valAx>
        <c:axId val="714137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0193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41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Зай -Каратайская ООШ </c:v>
                </c:pt>
                <c:pt idx="1">
                  <c:v>Ивановская ООШ</c:v>
                </c:pt>
                <c:pt idx="2">
                  <c:v>Керлигачская ООШ</c:v>
                </c:pt>
                <c:pt idx="3">
                  <c:v>Куакбашская ООШ</c:v>
                </c:pt>
                <c:pt idx="4">
                  <c:v>Н – Чершелинская ООШ</c:v>
                </c:pt>
                <c:pt idx="5">
                  <c:v>Н.Серёжкинская ООШ</c:v>
                </c:pt>
                <c:pt idx="6">
                  <c:v>Сарабикуловская ООШ</c:v>
                </c:pt>
                <c:pt idx="7">
                  <c:v>Ст – Иштерякская ООШ</c:v>
                </c:pt>
                <c:pt idx="8">
                  <c:v>Старо - Кувакская СОШ</c:v>
                </c:pt>
                <c:pt idx="9">
                  <c:v>Ст-Письмянская ООШ</c:v>
                </c:pt>
                <c:pt idx="10">
                  <c:v>Сугушлинская ООШ</c:v>
                </c:pt>
                <c:pt idx="11">
                  <c:v>Тимяшевская СОШ</c:v>
                </c:pt>
                <c:pt idx="12">
                  <c:v>Урмышлинская ООШ</c:v>
                </c:pt>
                <c:pt idx="13">
                  <c:v>Федотовская ООШ</c:v>
                </c:pt>
                <c:pt idx="14">
                  <c:v>Урдалинская ООШ</c:v>
                </c:pt>
                <c:pt idx="15">
                  <c:v>Каркалинская ООШ</c:v>
                </c:pt>
                <c:pt idx="16">
                  <c:v>СОШ им. Горького</c:v>
                </c:pt>
                <c:pt idx="17">
                  <c:v>Шугуровская СОШ</c:v>
                </c:pt>
                <c:pt idx="18">
                  <c:v>Подлесная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0.83</c:v>
                </c:pt>
                <c:pt idx="16">
                  <c:v>0.83</c:v>
                </c:pt>
                <c:pt idx="17">
                  <c:v>0.83</c:v>
                </c:pt>
                <c:pt idx="18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dLbls/>
        <c:axId val="72721152"/>
        <c:axId val="72722688"/>
      </c:barChart>
      <c:catAx>
        <c:axId val="7272115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722688"/>
        <c:crosses val="autoZero"/>
        <c:auto val="1"/>
        <c:lblAlgn val="ctr"/>
        <c:lblOffset val="100"/>
      </c:catAx>
      <c:valAx>
        <c:axId val="727226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2721152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02E-2"/>
          <c:y val="3.2521815630338083E-2"/>
          <c:w val="0.93533311295216726"/>
          <c:h val="0.713639753364201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Гимназия №11</c:v>
                </c:pt>
                <c:pt idx="2">
                  <c:v>СОШ №8</c:v>
                </c:pt>
                <c:pt idx="3">
                  <c:v>СОШ №4</c:v>
                </c:pt>
                <c:pt idx="4">
                  <c:v>СОШ №10</c:v>
                </c:pt>
                <c:pt idx="5">
                  <c:v>СОШ №7</c:v>
                </c:pt>
                <c:pt idx="6">
                  <c:v>СОШ №6</c:v>
                </c:pt>
                <c:pt idx="7">
                  <c:v>СОШ №3</c:v>
                </c:pt>
                <c:pt idx="8">
                  <c:v>Лицей №12</c:v>
                </c:pt>
                <c:pt idx="9">
                  <c:v>СОШ №2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0.70000000000000007</c:v>
                </c:pt>
                <c:pt idx="1">
                  <c:v>0.69000000000000006</c:v>
                </c:pt>
                <c:pt idx="2">
                  <c:v>0.66000000000000014</c:v>
                </c:pt>
                <c:pt idx="3">
                  <c:v>0.66000000000000014</c:v>
                </c:pt>
                <c:pt idx="4">
                  <c:v>0.65000000000000013</c:v>
                </c:pt>
                <c:pt idx="5">
                  <c:v>0.64000000000000012</c:v>
                </c:pt>
                <c:pt idx="6">
                  <c:v>0.60000000000000009</c:v>
                </c:pt>
                <c:pt idx="7">
                  <c:v>0.56000000000000005</c:v>
                </c:pt>
                <c:pt idx="8">
                  <c:v>0.49000000000000005</c:v>
                </c:pt>
                <c:pt idx="9">
                  <c:v>0.48000000000000004</c:v>
                </c:pt>
                <c:pt idx="10">
                  <c:v>0.31000000000000005</c:v>
                </c:pt>
                <c:pt idx="11">
                  <c:v>0.11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dLbls/>
        <c:axId val="72995968"/>
        <c:axId val="72997504"/>
      </c:barChart>
      <c:catAx>
        <c:axId val="729959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997504"/>
        <c:crosses val="autoZero"/>
        <c:auto val="1"/>
        <c:lblAlgn val="ctr"/>
        <c:lblOffset val="100"/>
      </c:catAx>
      <c:valAx>
        <c:axId val="729975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29959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4C-4A66-A601-E5703A768437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4C-4A66-A601-E5703A768437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4C-4A66-A601-E5703A768437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4C-4A66-A601-E5703A768437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54C-4A66-A601-E5703A768437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54C-4A66-A601-E5703A768437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54C-4A66-A601-E5703A7684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Керлигачская ООШ</c:v>
                </c:pt>
                <c:pt idx="1">
                  <c:v>Сугушлинская ООШ</c:v>
                </c:pt>
                <c:pt idx="2">
                  <c:v>Ивановская ООШ</c:v>
                </c:pt>
                <c:pt idx="3">
                  <c:v>Урмышлинская ООШ</c:v>
                </c:pt>
                <c:pt idx="4">
                  <c:v>Подлесная ООШ</c:v>
                </c:pt>
                <c:pt idx="5">
                  <c:v>Ст – Иштерякская ООШ</c:v>
                </c:pt>
                <c:pt idx="6">
                  <c:v>Н – Чершелинская ООШ</c:v>
                </c:pt>
                <c:pt idx="7">
                  <c:v>Каркалинская ООШ</c:v>
                </c:pt>
                <c:pt idx="8">
                  <c:v>Ст-Письмянская ООШ</c:v>
                </c:pt>
                <c:pt idx="9">
                  <c:v>Урдалинская ООШ</c:v>
                </c:pt>
                <c:pt idx="10">
                  <c:v>Тимяшевская СОШ</c:v>
                </c:pt>
                <c:pt idx="11">
                  <c:v>Н.Серёжкинская ООШ</c:v>
                </c:pt>
                <c:pt idx="12">
                  <c:v>Сарабикуловская ООШ</c:v>
                </c:pt>
                <c:pt idx="13">
                  <c:v>Старо - Кувакская СОШ</c:v>
                </c:pt>
                <c:pt idx="14">
                  <c:v>Куакбашская ООШ</c:v>
                </c:pt>
                <c:pt idx="15">
                  <c:v>Зай -Каратайская ООШ </c:v>
                </c:pt>
                <c:pt idx="16">
                  <c:v>Шугуровская СОШ </c:v>
                </c:pt>
                <c:pt idx="17">
                  <c:v>СОШ им. Горького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0.75</c:v>
                </c:pt>
                <c:pt idx="5">
                  <c:v>0.71</c:v>
                </c:pt>
                <c:pt idx="6">
                  <c:v>0.67</c:v>
                </c:pt>
                <c:pt idx="7">
                  <c:v>0.67</c:v>
                </c:pt>
                <c:pt idx="8">
                  <c:v>0.67</c:v>
                </c:pt>
                <c:pt idx="9">
                  <c:v>0.66</c:v>
                </c:pt>
                <c:pt idx="10">
                  <c:v>0.53</c:v>
                </c:pt>
                <c:pt idx="11">
                  <c:v>0.5</c:v>
                </c:pt>
                <c:pt idx="12">
                  <c:v>0.5</c:v>
                </c:pt>
                <c:pt idx="13">
                  <c:v>0.44</c:v>
                </c:pt>
                <c:pt idx="14">
                  <c:v>0.43</c:v>
                </c:pt>
                <c:pt idx="15">
                  <c:v>0.43</c:v>
                </c:pt>
                <c:pt idx="16">
                  <c:v>0.42</c:v>
                </c:pt>
                <c:pt idx="17">
                  <c:v>0.33</c:v>
                </c:pt>
                <c:pt idx="18">
                  <c:v>0.33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54C-4A66-A601-E5703A768437}"/>
            </c:ext>
          </c:extLst>
        </c:ser>
        <c:dLbls>
          <c:showVal val="1"/>
        </c:dLbls>
        <c:axId val="73038080"/>
        <c:axId val="73043968"/>
      </c:barChart>
      <c:catAx>
        <c:axId val="7303808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3043968"/>
        <c:crosses val="autoZero"/>
        <c:auto val="1"/>
        <c:lblAlgn val="ctr"/>
        <c:lblOffset val="100"/>
      </c:catAx>
      <c:valAx>
        <c:axId val="730439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03808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0.18059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–56,3%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000240"/>
            <a:ext cx="8072462" cy="228601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ВПР </a:t>
            </a: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русскому языку учащихся </a:t>
            </a: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классов </a:t>
            </a: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2017-2018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 ВПР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русскому языку и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запланировать систему мер, направленных на улучшение и стабилизацию результатов учащихся;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планам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781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767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(98%)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103 (13,4%)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13%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329 (42,9%)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40,1%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280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(36,5%)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38,9%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55 (7,2%)                           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93%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56,3%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,6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67091342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10386697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14636277"/>
              </p:ext>
            </p:extLst>
          </p:nvPr>
        </p:nvGraphicFramePr>
        <p:xfrm>
          <a:off x="971600" y="1052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56,3%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56110712"/>
              </p:ext>
            </p:extLst>
          </p:nvPr>
        </p:nvGraphicFramePr>
        <p:xfrm>
          <a:off x="715952" y="836712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714620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285776"/>
            <a:ext cx="749808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357166"/>
          <a:ext cx="7643866" cy="6001890"/>
        </p:xfrm>
        <a:graphic>
          <a:graphicData uri="http://schemas.openxmlformats.org/drawingml/2006/table">
            <a:tbl>
              <a:tblPr/>
              <a:tblGrid>
                <a:gridCol w="6429420"/>
                <a:gridCol w="1214446"/>
              </a:tblGrid>
              <a:tr h="500066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Совершенствование видов речевой деятельности (чтения, письма), обеспечивающих эффективное овладение разными учебными предметами; 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Расширение и систематизация научных знаний о языке; осознание взаимосвязи его уровней и единиц; освоение базовых понятий лингвистики, основных единиц и грамматических категорий  языка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Опознавать самостоятельные части речи и их формы, а также служебные части речи и междометия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621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Анализировать различные виды словосочетаний и предложений с точки зрения их структурно-смысловой организации и функциональных особенностей; соблюдать основные языковые нормы в письменной речи; опираться на грамматико-интонационный анализ при объяснении расстановки знаков препинания в предложении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923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Анализировать различные виды словосочетаний и предложений с точки зрения их структурно-смысловой организации и функциональных особенностей; соблюдать основные языковые нормы в письменной речи; опираться на грамматико-интонационный анализ при объяснении расстановки знаков препинания в предложении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142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Анализировать различные виды словосочетаний и предложений с точки зрения их структурно- смысловой организации и функциональных особенностей; соблюдать основные языковые нормы в письменной речи; опираться на грамматико-интонационный анализ при объяснении расстановки знаков препинания в предложении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018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Владеть навыками различных видов чтения (изучающим, ознакомительным, просмотровым) и информационной переработки прочитанного материала; адекватно понимать тексты различных функционально-смысловых типов речи и функциональных разновидностей языка; анализировать текст с точки зрения его темы, цели, основной мысли, основной и дополнительной информации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426">
                <a:tc>
                  <a:txBody>
                    <a:bodyPr/>
                    <a:lstStyle/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Совершенствование видов речевой деятельности (чтения), обеспечивающих эффективное овладение разными учебными предметами; расширение и систематизация научных знаний о языке; осознание взаимосвязи его уровней и единиц; освоение базовых понятий лингвистики, основных единиц и грамматических категорий языка; формирование навыков проведения </a:t>
                      </a:r>
                      <a:r>
                        <a:rPr lang="ru-RU" sz="1200" b="1" i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многоаспектного</a:t>
                      </a: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анализа текста; овладение основными стилистическими ресурсами лексики и фразеологии языка, основными нормами литературного языка; приобретение опыта их использования в речевой практике при создании письменных высказываний. Владеть навыками различных видов чтения (изучающим, ознакомительным, просмотровым) и информационной 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9525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переработки прочитанного материала; адекватно понимать тексты различных функционально-смысловых типов речи и функциональных разновидностей языка; анализировать текст с точки зрения его принадлежности к функционально-смысловому типу речи и функциональной разновидности языка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93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2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8198" marR="81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4"/>
          <a:ext cx="7643866" cy="3714776"/>
        </p:xfrm>
        <a:graphic>
          <a:graphicData uri="http://schemas.openxmlformats.org/drawingml/2006/table">
            <a:tbl>
              <a:tblPr/>
              <a:tblGrid>
                <a:gridCol w="4257699"/>
                <a:gridCol w="1314465"/>
                <a:gridCol w="2071702"/>
              </a:tblGrid>
              <a:tr h="1214446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Понизили ( Отм.&lt; Отм.по журналу)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242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Подтвердили(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Отм.=Отм.по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журналу)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484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Повысили (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Отм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.&gt; 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Отм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по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журналу)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9525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Всего*: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767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09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ВПР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 русскому языку в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5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классах считать удовлетворительными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показатели успеваемости недостаточными.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4748</TotalTime>
  <Words>555</Words>
  <Application>Microsoft Office PowerPoint</Application>
  <PresentationFormat>Экран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                                        Результаты ВПР по русскому языку учащихся 5 классов 2017-2018 учебного года   </vt:lpstr>
      <vt:lpstr>              Русский язык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Слайд 7</vt:lpstr>
      <vt:lpstr>Слайд 8</vt:lpstr>
      <vt:lpstr>   Выводы:</vt:lpstr>
      <vt:lpstr>Слайд 10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681</cp:revision>
  <dcterms:created xsi:type="dcterms:W3CDTF">2012-12-17T07:09:56Z</dcterms:created>
  <dcterms:modified xsi:type="dcterms:W3CDTF">2018-05-24T07:00:58Z</dcterms:modified>
</cp:coreProperties>
</file>